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58" r:id="rId3"/>
    <p:sldId id="288" r:id="rId4"/>
    <p:sldId id="297" r:id="rId5"/>
    <p:sldId id="285" r:id="rId6"/>
    <p:sldId id="296" r:id="rId7"/>
    <p:sldId id="300" r:id="rId8"/>
    <p:sldId id="301" r:id="rId9"/>
    <p:sldId id="302" r:id="rId10"/>
    <p:sldId id="303" r:id="rId11"/>
    <p:sldId id="304" r:id="rId12"/>
    <p:sldId id="305" r:id="rId13"/>
    <p:sldId id="306" r:id="rId14"/>
    <p:sldId id="307" r:id="rId15"/>
    <p:sldId id="308" r:id="rId16"/>
    <p:sldId id="309" r:id="rId17"/>
  </p:sldIdLst>
  <p:sldSz cx="9144000" cy="5143500" type="screen16x9"/>
  <p:notesSz cx="6858000" cy="9144000"/>
  <p:embeddedFontLst>
    <p:embeddedFont>
      <p:font typeface="Varela Round" panose="020B0604020202020204" charset="-79"/>
      <p:regular r:id="rId19"/>
    </p:embeddedFont>
    <p:embeddedFont>
      <p:font typeface="Nixie One"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8B5BB7-B59D-419C-905A-B75265C44408}">
  <a:tblStyle styleId="{AB8B5BB7-B59D-419C-905A-B75265C4440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94" autoAdjust="0"/>
  </p:normalViewPr>
  <p:slideViewPr>
    <p:cSldViewPr>
      <p:cViewPr>
        <p:scale>
          <a:sx n="120" d="100"/>
          <a:sy n="120" d="100"/>
        </p:scale>
        <p:origin x="67" y="31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413700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835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8036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6"/>
        <p:cNvGrpSpPr/>
        <p:nvPr/>
      </p:nvGrpSpPr>
      <p:grpSpPr>
        <a:xfrm>
          <a:off x="0" y="0"/>
          <a:ext cx="0" cy="0"/>
          <a:chOff x="0" y="0"/>
          <a:chExt cx="0" cy="0"/>
        </a:xfrm>
      </p:grpSpPr>
      <p:sp>
        <p:nvSpPr>
          <p:cNvPr id="27" name="Google Shape;27;p3"/>
          <p:cNvSpPr/>
          <p:nvPr/>
        </p:nvSpPr>
        <p:spPr>
          <a:xfrm>
            <a:off x="3058200" y="-295450"/>
            <a:ext cx="3027600" cy="30279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txBox="1">
            <a:spLocks noGrp="1"/>
          </p:cNvSpPr>
          <p:nvPr>
            <p:ph type="ctrTitle"/>
          </p:nvPr>
        </p:nvSpPr>
        <p:spPr>
          <a:xfrm>
            <a:off x="1773750" y="2421550"/>
            <a:ext cx="5596500" cy="11598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9" name="Google Shape;29;p3"/>
          <p:cNvSpPr txBox="1">
            <a:spLocks noGrp="1"/>
          </p:cNvSpPr>
          <p:nvPr>
            <p:ph type="subTitle" idx="1"/>
          </p:nvPr>
        </p:nvSpPr>
        <p:spPr>
          <a:xfrm>
            <a:off x="1773750" y="3449654"/>
            <a:ext cx="5596500" cy="784800"/>
          </a:xfrm>
          <a:prstGeom prst="rect">
            <a:avLst/>
          </a:prstGeom>
        </p:spPr>
        <p:txBody>
          <a:bodyPr spcFirstLastPara="1" wrap="square" lIns="91425" tIns="91425" rIns="91425" bIns="91425" anchor="t" anchorCtr="0"/>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3000" b="1">
                <a:solidFill>
                  <a:srgbClr val="A1BECC"/>
                </a:solidFill>
              </a:defRPr>
            </a:lvl2pPr>
            <a:lvl3pPr lvl="2" algn="ctr" rtl="0">
              <a:spcBef>
                <a:spcPts val="0"/>
              </a:spcBef>
              <a:spcAft>
                <a:spcPts val="0"/>
              </a:spcAft>
              <a:buClr>
                <a:srgbClr val="A1BECC"/>
              </a:buClr>
              <a:buSzPts val="3000"/>
              <a:buNone/>
              <a:defRPr sz="3000" b="1">
                <a:solidFill>
                  <a:srgbClr val="A1BECC"/>
                </a:solidFill>
              </a:defRPr>
            </a:lvl3pPr>
            <a:lvl4pPr lvl="3" algn="ctr" rtl="0">
              <a:spcBef>
                <a:spcPts val="0"/>
              </a:spcBef>
              <a:spcAft>
                <a:spcPts val="0"/>
              </a:spcAft>
              <a:buClr>
                <a:srgbClr val="A1BECC"/>
              </a:buClr>
              <a:buSzPts val="3000"/>
              <a:buNone/>
              <a:defRPr sz="3000" b="1">
                <a:solidFill>
                  <a:srgbClr val="A1BECC"/>
                </a:solidFill>
              </a:defRPr>
            </a:lvl4pPr>
            <a:lvl5pPr lvl="4" algn="ctr" rtl="0">
              <a:spcBef>
                <a:spcPts val="0"/>
              </a:spcBef>
              <a:spcAft>
                <a:spcPts val="0"/>
              </a:spcAft>
              <a:buClr>
                <a:srgbClr val="A1BECC"/>
              </a:buClr>
              <a:buSzPts val="3000"/>
              <a:buNone/>
              <a:defRPr sz="3000" b="1">
                <a:solidFill>
                  <a:srgbClr val="A1BECC"/>
                </a:solidFill>
              </a:defRPr>
            </a:lvl5pPr>
            <a:lvl6pPr lvl="5" algn="ctr" rtl="0">
              <a:spcBef>
                <a:spcPts val="0"/>
              </a:spcBef>
              <a:spcAft>
                <a:spcPts val="0"/>
              </a:spcAft>
              <a:buClr>
                <a:srgbClr val="A1BECC"/>
              </a:buClr>
              <a:buSzPts val="3000"/>
              <a:buNone/>
              <a:defRPr sz="3000" b="1">
                <a:solidFill>
                  <a:srgbClr val="A1BECC"/>
                </a:solidFill>
              </a:defRPr>
            </a:lvl6pPr>
            <a:lvl7pPr lvl="6" algn="ctr" rtl="0">
              <a:spcBef>
                <a:spcPts val="0"/>
              </a:spcBef>
              <a:spcAft>
                <a:spcPts val="0"/>
              </a:spcAft>
              <a:buClr>
                <a:srgbClr val="A1BECC"/>
              </a:buClr>
              <a:buSzPts val="3000"/>
              <a:buNone/>
              <a:defRPr sz="3000" b="1">
                <a:solidFill>
                  <a:srgbClr val="A1BECC"/>
                </a:solidFill>
              </a:defRPr>
            </a:lvl7pPr>
            <a:lvl8pPr lvl="7" algn="ctr" rtl="0">
              <a:spcBef>
                <a:spcPts val="0"/>
              </a:spcBef>
              <a:spcAft>
                <a:spcPts val="0"/>
              </a:spcAft>
              <a:buClr>
                <a:srgbClr val="A1BECC"/>
              </a:buClr>
              <a:buSzPts val="3000"/>
              <a:buNone/>
              <a:defRPr sz="3000" b="1">
                <a:solidFill>
                  <a:srgbClr val="A1BECC"/>
                </a:solidFill>
              </a:defRPr>
            </a:lvl8pPr>
            <a:lvl9pPr lvl="8" algn="ctr" rtl="0">
              <a:spcBef>
                <a:spcPts val="0"/>
              </a:spcBef>
              <a:spcAft>
                <a:spcPts val="0"/>
              </a:spcAft>
              <a:buClr>
                <a:srgbClr val="A1BECC"/>
              </a:buClr>
              <a:buSzPts val="3000"/>
              <a:buNone/>
              <a:defRPr sz="3000" b="1">
                <a:solidFill>
                  <a:srgbClr val="A1BECC"/>
                </a:solidFill>
              </a:defRPr>
            </a:lvl9pPr>
          </a:lstStyle>
          <a:p>
            <a:endParaRPr/>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7630150" y="2469625"/>
            <a:ext cx="2347200" cy="2347200"/>
          </a:xfrm>
          <a:prstGeom prst="donut">
            <a:avLst>
              <a:gd name="adj" fmla="val 29778"/>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231175" y="-571700"/>
            <a:ext cx="2284200" cy="2284200"/>
          </a:xfrm>
          <a:prstGeom prst="donut">
            <a:avLst>
              <a:gd name="adj" fmla="val 11909"/>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8065925" y="-295450"/>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2935875" y="1550150"/>
            <a:ext cx="2560500" cy="33759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8" name="Google Shape;98;p7"/>
          <p:cNvSpPr txBox="1">
            <a:spLocks noGrp="1"/>
          </p:cNvSpPr>
          <p:nvPr>
            <p:ph type="body" idx="2"/>
          </p:nvPr>
        </p:nvSpPr>
        <p:spPr>
          <a:xfrm>
            <a:off x="5650849" y="1550150"/>
            <a:ext cx="2560500" cy="33759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9" name="Google Shape;99;p7"/>
          <p:cNvSpPr/>
          <p:nvPr/>
        </p:nvSpPr>
        <p:spPr>
          <a:xfrm>
            <a:off x="-358950" y="2194400"/>
            <a:ext cx="2347200" cy="2347200"/>
          </a:xfrm>
          <a:prstGeom prst="donut">
            <a:avLst>
              <a:gd name="adj" fmla="val 36789"/>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7"/>
          <p:cNvSpPr/>
          <p:nvPr/>
        </p:nvSpPr>
        <p:spPr>
          <a:xfrm>
            <a:off x="1177051" y="657475"/>
            <a:ext cx="846900" cy="846900"/>
          </a:xfrm>
          <a:prstGeom prst="donut">
            <a:avLst>
              <a:gd name="adj" fmla="val 22275"/>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7"/>
          <p:cNvSpPr/>
          <p:nvPr/>
        </p:nvSpPr>
        <p:spPr>
          <a:xfrm>
            <a:off x="153675" y="4799600"/>
            <a:ext cx="550500" cy="550500"/>
          </a:xfrm>
          <a:prstGeom prst="donut">
            <a:avLst>
              <a:gd name="adj" fmla="val 18606"/>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7"/>
          <p:cNvSpPr/>
          <p:nvPr/>
        </p:nvSpPr>
        <p:spPr>
          <a:xfrm>
            <a:off x="7515500" y="-72500"/>
            <a:ext cx="397500" cy="3975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7"/>
          <p:cNvSpPr/>
          <p:nvPr/>
        </p:nvSpPr>
        <p:spPr>
          <a:xfrm>
            <a:off x="8097900" y="167450"/>
            <a:ext cx="741600" cy="741600"/>
          </a:xfrm>
          <a:prstGeom prst="donut">
            <a:avLst>
              <a:gd name="adj" fmla="val 8064"/>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7"/>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1"/>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 Id="rId9"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latin typeface="Times New Roman" panose="02020603050405020304" pitchFamily="18" charset="0"/>
                <a:cs typeface="Times New Roman" panose="02020603050405020304" pitchFamily="18" charset="0"/>
              </a:rPr>
              <a:t>Presentation </a:t>
            </a:r>
            <a:br>
              <a:rPr lang="en" b="1" dirty="0" smtClean="0">
                <a:latin typeface="Times New Roman" panose="02020603050405020304" pitchFamily="18" charset="0"/>
                <a:cs typeface="Times New Roman" panose="02020603050405020304" pitchFamily="18" charset="0"/>
              </a:rPr>
            </a:br>
            <a:r>
              <a:rPr lang="en" b="1" dirty="0" smtClean="0">
                <a:latin typeface="Times New Roman" panose="02020603050405020304" pitchFamily="18" charset="0"/>
                <a:cs typeface="Times New Roman" panose="02020603050405020304" pitchFamily="18" charset="0"/>
              </a:rPr>
              <a:t>on </a:t>
            </a:r>
            <a:br>
              <a:rPr lang="en" b="1" dirty="0" smtClean="0">
                <a:latin typeface="Times New Roman" panose="02020603050405020304" pitchFamily="18" charset="0"/>
                <a:cs typeface="Times New Roman" panose="02020603050405020304" pitchFamily="18" charset="0"/>
              </a:rPr>
            </a:br>
            <a:r>
              <a:rPr lang="en" b="1" dirty="0" smtClean="0">
                <a:latin typeface="Times New Roman" panose="02020603050405020304" pitchFamily="18" charset="0"/>
                <a:cs typeface="Times New Roman" panose="02020603050405020304" pitchFamily="18" charset="0"/>
              </a:rPr>
              <a:t>Power Supply Design Project</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416" y="133350"/>
            <a:ext cx="6611175" cy="6411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Implementation on Breadboard</a:t>
            </a:r>
            <a:endParaRPr lang="en-US"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416" y="742950"/>
            <a:ext cx="6405383" cy="4267200"/>
          </a:xfrm>
          <a:prstGeom prst="rect">
            <a:avLst/>
          </a:prstGeom>
        </p:spPr>
      </p:pic>
    </p:spTree>
    <p:extLst>
      <p:ext uri="{BB962C8B-B14F-4D97-AF65-F5344CB8AC3E}">
        <p14:creationId xmlns:p14="http://schemas.microsoft.com/office/powerpoint/2010/main" val="1593414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09550"/>
            <a:ext cx="5275500" cy="641100"/>
          </a:xfrm>
        </p:spPr>
        <p:txBody>
          <a:bodyPr/>
          <a:lstStyle/>
          <a:p>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Testing and Results</a:t>
            </a: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8" y="1332604"/>
            <a:ext cx="2976974" cy="24776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609" y="1332604"/>
            <a:ext cx="2976974" cy="24776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332604"/>
            <a:ext cx="2933225" cy="2477640"/>
          </a:xfrm>
          <a:prstGeom prst="rect">
            <a:avLst/>
          </a:prstGeom>
        </p:spPr>
      </p:pic>
    </p:spTree>
    <p:extLst>
      <p:ext uri="{BB962C8B-B14F-4D97-AF65-F5344CB8AC3E}">
        <p14:creationId xmlns:p14="http://schemas.microsoft.com/office/powerpoint/2010/main" val="40789494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09550"/>
            <a:ext cx="5275500" cy="6411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Testing and Results</a:t>
            </a:r>
            <a:endParaRPr lang="en-US"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3" y="1352550"/>
            <a:ext cx="2940577" cy="2514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896" y="1358137"/>
            <a:ext cx="2949455" cy="25221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867" y="1358136"/>
            <a:ext cx="2949456" cy="2522192"/>
          </a:xfrm>
          <a:prstGeom prst="rect">
            <a:avLst/>
          </a:prstGeom>
        </p:spPr>
      </p:pic>
    </p:spTree>
    <p:extLst>
      <p:ext uri="{BB962C8B-B14F-4D97-AF65-F5344CB8AC3E}">
        <p14:creationId xmlns:p14="http://schemas.microsoft.com/office/powerpoint/2010/main" val="95432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85750"/>
            <a:ext cx="5275500" cy="641100"/>
          </a:xfrm>
        </p:spPr>
        <p:txBody>
          <a:bodyPr/>
          <a:lstStyle/>
          <a:p>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PCB Design and Casing</a:t>
            </a: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275062"/>
            <a:ext cx="2819400" cy="2642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282509"/>
            <a:ext cx="2895600" cy="263512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276350"/>
            <a:ext cx="2971800" cy="2641283"/>
          </a:xfrm>
          <a:prstGeom prst="rect">
            <a:avLst/>
          </a:prstGeom>
        </p:spPr>
      </p:pic>
    </p:spTree>
    <p:extLst>
      <p:ext uri="{BB962C8B-B14F-4D97-AF65-F5344CB8AC3E}">
        <p14:creationId xmlns:p14="http://schemas.microsoft.com/office/powerpoint/2010/main" val="3203041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33350"/>
            <a:ext cx="5275500" cy="6411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PCB Design and Casing</a:t>
            </a:r>
            <a:endParaRPr lang="en-US"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8" y="737071"/>
            <a:ext cx="2223816" cy="19108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224" y="731851"/>
            <a:ext cx="2229351" cy="19160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786" y="737071"/>
            <a:ext cx="2185036" cy="191088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033" y="719103"/>
            <a:ext cx="2188831" cy="1928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99" y="2724087"/>
            <a:ext cx="2223816" cy="19989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61" y="2713631"/>
            <a:ext cx="2190204" cy="20093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4207" y="2713631"/>
            <a:ext cx="2185615" cy="200938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6764" y="2707381"/>
            <a:ext cx="2162100" cy="2015633"/>
          </a:xfrm>
          <a:prstGeom prst="rect">
            <a:avLst/>
          </a:prstGeom>
        </p:spPr>
      </p:pic>
    </p:spTree>
    <p:extLst>
      <p:ext uri="{BB962C8B-B14F-4D97-AF65-F5344CB8AC3E}">
        <p14:creationId xmlns:p14="http://schemas.microsoft.com/office/powerpoint/2010/main" val="3979759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33350"/>
            <a:ext cx="5275500" cy="6411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PCB Design and Casing</a:t>
            </a:r>
            <a:endParaRPr lang="en-US"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74450"/>
            <a:ext cx="2102969" cy="200632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43" y="774450"/>
            <a:ext cx="2059957" cy="19932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60" y="774450"/>
            <a:ext cx="2043799" cy="199325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919" y="765140"/>
            <a:ext cx="2243979" cy="201563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76551"/>
            <a:ext cx="2102969" cy="187145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7243" y="2876551"/>
            <a:ext cx="2059957" cy="1871456"/>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6160" y="2876551"/>
            <a:ext cx="2082759" cy="1858945"/>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7879" y="2876551"/>
            <a:ext cx="2205019" cy="1858945"/>
          </a:xfrm>
          <a:prstGeom prst="rect">
            <a:avLst/>
          </a:prstGeom>
        </p:spPr>
      </p:pic>
    </p:spTree>
    <p:extLst>
      <p:ext uri="{BB962C8B-B14F-4D97-AF65-F5344CB8AC3E}">
        <p14:creationId xmlns:p14="http://schemas.microsoft.com/office/powerpoint/2010/main" val="2468756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anose="02020603050405020304" pitchFamily="18" charset="0"/>
                <a:cs typeface="Times New Roman" panose="02020603050405020304" pitchFamily="18" charset="0"/>
              </a:rPr>
              <a:t>Now let us show our project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546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5"/>
          <p:cNvSpPr txBox="1">
            <a:spLocks noGrp="1"/>
          </p:cNvSpPr>
          <p:nvPr>
            <p:ph type="ctrTitle" idx="4294967295"/>
          </p:nvPr>
        </p:nvSpPr>
        <p:spPr>
          <a:xfrm>
            <a:off x="609600" y="666750"/>
            <a:ext cx="7772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b="1" dirty="0" smtClean="0"/>
              <a:t> </a:t>
            </a:r>
            <a:r>
              <a:rPr lang="en" sz="3600" b="1" dirty="0" smtClean="0">
                <a:latin typeface="Times New Roman" panose="02020603050405020304" pitchFamily="18" charset="0"/>
                <a:cs typeface="Times New Roman" panose="02020603050405020304" pitchFamily="18" charset="0"/>
              </a:rPr>
              <a:t>Group No - 3</a:t>
            </a:r>
            <a:endParaRPr sz="3600" b="1" dirty="0">
              <a:latin typeface="Times New Roman" panose="02020603050405020304" pitchFamily="18" charset="0"/>
              <a:cs typeface="Times New Roman" panose="02020603050405020304" pitchFamily="18" charset="0"/>
            </a:endParaRPr>
          </a:p>
        </p:txBody>
      </p:sp>
      <p:sp>
        <p:nvSpPr>
          <p:cNvPr id="210" name="Google Shape;210;p15"/>
          <p:cNvSpPr txBox="1">
            <a:spLocks noGrp="1"/>
          </p:cNvSpPr>
          <p:nvPr>
            <p:ph type="subTitle" idx="4294967295"/>
          </p:nvPr>
        </p:nvSpPr>
        <p:spPr>
          <a:xfrm>
            <a:off x="838200" y="1809750"/>
            <a:ext cx="7030650" cy="217175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dirty="0" smtClean="0">
                <a:solidFill>
                  <a:schemeClr val="accent5"/>
                </a:solidFill>
                <a:latin typeface="Times New Roman" panose="02020603050405020304" pitchFamily="18" charset="0"/>
                <a:cs typeface="Times New Roman" panose="02020603050405020304" pitchFamily="18" charset="0"/>
              </a:rPr>
              <a:t>Neelima Monjusha Preeti(ID:297)</a:t>
            </a:r>
          </a:p>
          <a:p>
            <a:pPr marL="0" lvl="0" indent="0" rtl="0">
              <a:spcBef>
                <a:spcPts val="600"/>
              </a:spcBef>
              <a:spcAft>
                <a:spcPts val="0"/>
              </a:spcAft>
              <a:buNone/>
            </a:pPr>
            <a:r>
              <a:rPr lang="en" b="1" dirty="0" smtClean="0">
                <a:solidFill>
                  <a:schemeClr val="accent5"/>
                </a:solidFill>
                <a:latin typeface="Times New Roman" panose="02020603050405020304" pitchFamily="18" charset="0"/>
                <a:cs typeface="Times New Roman" panose="02020603050405020304" pitchFamily="18" charset="0"/>
              </a:rPr>
              <a:t>Faiza Feroz(ID:298)</a:t>
            </a:r>
          </a:p>
          <a:p>
            <a:pPr marL="0" lvl="0" indent="0" rtl="0">
              <a:spcBef>
                <a:spcPts val="600"/>
              </a:spcBef>
              <a:spcAft>
                <a:spcPts val="0"/>
              </a:spcAft>
              <a:buNone/>
            </a:pPr>
            <a:r>
              <a:rPr lang="en" b="1" dirty="0" smtClean="0">
                <a:solidFill>
                  <a:schemeClr val="accent5"/>
                </a:solidFill>
                <a:latin typeface="Times New Roman" panose="02020603050405020304" pitchFamily="18" charset="0"/>
                <a:cs typeface="Times New Roman" panose="02020603050405020304" pitchFamily="18" charset="0"/>
              </a:rPr>
              <a:t>Kamelia Zaman Moon(ID:299)</a:t>
            </a:r>
            <a:endParaRPr b="1" dirty="0">
              <a:solidFill>
                <a:schemeClr val="accent5"/>
              </a:solidFill>
              <a:latin typeface="Times New Roman" panose="02020603050405020304" pitchFamily="18" charset="0"/>
              <a:cs typeface="Times New Roman" panose="02020603050405020304" pitchFamily="18" charset="0"/>
            </a:endParaRPr>
          </a:p>
        </p:txBody>
      </p:sp>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514350"/>
            <a:ext cx="5199300" cy="685800"/>
          </a:xfrm>
        </p:spPr>
        <p:txBody>
          <a:bodyPr/>
          <a:lstStyle/>
          <a:p>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Objectives</a:t>
            </a: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057400" y="1581150"/>
            <a:ext cx="6781800" cy="2743200"/>
          </a:xfrm>
        </p:spPr>
        <p:txBody>
          <a:bodyPr/>
          <a:lstStyle/>
          <a:p>
            <a:pPr marL="114300" indent="0">
              <a:buNone/>
            </a:pP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Through this project we will understand how to change AC voltage to DC voltage and regulate it with a ‘LM317’ voltage regulator and complete configuration of it.</a:t>
            </a:r>
          </a:p>
          <a:p>
            <a:pPr marL="114300" indent="0">
              <a:buNone/>
            </a:pP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We will also know the working mechanism of  voltage regulator.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61029026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0351"/>
            <a:ext cx="7050556" cy="855000"/>
          </a:xfrm>
        </p:spPr>
        <p:txBody>
          <a:bodyPr/>
          <a:lstStyle/>
          <a:p>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Circuit Diagram in </a:t>
            </a:r>
            <a:r>
              <a:rPr lang="en-US" b="1" dirty="0" err="1" smtClean="0">
                <a:solidFill>
                  <a:schemeClr val="tx1">
                    <a:lumMod val="75000"/>
                    <a:lumOff val="25000"/>
                  </a:schemeClr>
                </a:solidFill>
                <a:latin typeface="Times New Roman" panose="02020603050405020304" pitchFamily="18" charset="0"/>
                <a:cs typeface="Times New Roman" panose="02020603050405020304" pitchFamily="18" charset="0"/>
              </a:rPr>
              <a:t>Fritzing</a:t>
            </a: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30782" y="2190750"/>
            <a:ext cx="5596500" cy="784800"/>
          </a:xfrm>
        </p:spPr>
        <p:txBody>
          <a:bodyPr/>
          <a:lstStyle/>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927865"/>
            <a:ext cx="5478379" cy="42477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100" y="927866"/>
            <a:ext cx="4798879" cy="4234854"/>
          </a:xfrm>
          <a:prstGeom prst="rect">
            <a:avLst/>
          </a:prstGeom>
        </p:spPr>
      </p:pic>
    </p:spTree>
    <p:extLst>
      <p:ext uri="{BB962C8B-B14F-4D97-AF65-F5344CB8AC3E}">
        <p14:creationId xmlns:p14="http://schemas.microsoft.com/office/powerpoint/2010/main" val="519905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9525"/>
            <a:ext cx="6206100" cy="885825"/>
          </a:xfrm>
        </p:spPr>
        <p:txBody>
          <a:bodyPr/>
          <a:lstStyle/>
          <a:p>
            <a:pPr algn="l"/>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 Circuit Diagram in Partsim</a:t>
            </a: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95350"/>
            <a:ext cx="8610600" cy="4166274"/>
          </a:xfrm>
          <a:prstGeom prst="rect">
            <a:avLst/>
          </a:prstGeom>
        </p:spPr>
      </p:pic>
    </p:spTree>
    <p:extLst>
      <p:ext uri="{BB962C8B-B14F-4D97-AF65-F5344CB8AC3E}">
        <p14:creationId xmlns:p14="http://schemas.microsoft.com/office/powerpoint/2010/main" val="3426426189"/>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0"/>
            <a:ext cx="5596500" cy="819150"/>
          </a:xfrm>
        </p:spPr>
        <p:txBody>
          <a:bodyPr/>
          <a:lstStyle/>
          <a:p>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Bill of Material</a:t>
            </a: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08650" y="819150"/>
            <a:ext cx="5596500" cy="784800"/>
          </a:xfrm>
        </p:spPr>
        <p:txBody>
          <a:bodyPr/>
          <a:lstStyle/>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4 units of 1N4001 diode</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2 units of 100µF electrolytic capacitor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1µF electrolytic capacitor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1k</a:t>
            </a:r>
            <a:r>
              <a:rPr lang="el-GR" sz="1800" dirty="0" smtClean="0">
                <a:solidFill>
                  <a:schemeClr val="bg2">
                    <a:lumMod val="75000"/>
                  </a:schemeClr>
                </a:solidFill>
                <a:latin typeface="Times New Roman" panose="02020603050405020304" pitchFamily="18" charset="0"/>
                <a:cs typeface="Times New Roman" panose="02020603050405020304" pitchFamily="18" charset="0"/>
              </a:rPr>
              <a:t>Ω</a:t>
            </a:r>
            <a:r>
              <a:rPr lang="en-US" sz="1800" dirty="0" smtClean="0">
                <a:solidFill>
                  <a:schemeClr val="bg2">
                    <a:lumMod val="75000"/>
                  </a:schemeClr>
                </a:solidFill>
                <a:latin typeface="Times New Roman" panose="02020603050405020304" pitchFamily="18" charset="0"/>
                <a:cs typeface="Times New Roman" panose="02020603050405020304" pitchFamily="18" charset="0"/>
              </a:rPr>
              <a:t> resistor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240</a:t>
            </a:r>
            <a:r>
              <a:rPr lang="el-GR" sz="1800" dirty="0" smtClean="0">
                <a:solidFill>
                  <a:schemeClr val="bg2">
                    <a:lumMod val="75000"/>
                  </a:schemeClr>
                </a:solidFill>
                <a:latin typeface="Times New Roman" panose="02020603050405020304" pitchFamily="18" charset="0"/>
                <a:cs typeface="Times New Roman" panose="02020603050405020304" pitchFamily="18" charset="0"/>
              </a:rPr>
              <a:t>Ω</a:t>
            </a:r>
            <a:r>
              <a:rPr lang="en-US" sz="1800" dirty="0" smtClean="0">
                <a:solidFill>
                  <a:schemeClr val="bg2">
                    <a:lumMod val="75000"/>
                  </a:schemeClr>
                </a:solidFill>
                <a:latin typeface="Times New Roman" panose="02020603050405020304" pitchFamily="18" charset="0"/>
                <a:cs typeface="Times New Roman" panose="02020603050405020304" pitchFamily="18" charset="0"/>
              </a:rPr>
              <a:t> ±5% resistor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10k</a:t>
            </a:r>
            <a:r>
              <a:rPr lang="el-GR" sz="1800" dirty="0" smtClean="0">
                <a:solidFill>
                  <a:schemeClr val="bg2">
                    <a:lumMod val="75000"/>
                  </a:schemeClr>
                </a:solidFill>
                <a:latin typeface="Times New Roman" panose="02020603050405020304" pitchFamily="18" charset="0"/>
                <a:cs typeface="Times New Roman" panose="02020603050405020304" pitchFamily="18" charset="0"/>
              </a:rPr>
              <a:t>Ω</a:t>
            </a:r>
            <a:r>
              <a:rPr lang="en-US" sz="1800" dirty="0" smtClean="0">
                <a:solidFill>
                  <a:schemeClr val="bg2">
                    <a:lumMod val="75000"/>
                  </a:schemeClr>
                </a:solidFill>
                <a:latin typeface="Times New Roman" panose="02020603050405020304" pitchFamily="18" charset="0"/>
                <a:cs typeface="Times New Roman" panose="02020603050405020304" pitchFamily="18" charset="0"/>
              </a:rPr>
              <a:t> potentiometer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LM317 adjustable regulator IC</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220/12Vrms, 0.75A transformer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light emitting diode</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heat sinker</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 unit of breadboard</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1unit of power plug</a:t>
            </a:r>
          </a:p>
          <a:p>
            <a:pPr marL="533400" indent="-457200" algn="l">
              <a:buFont typeface="+mj-lt"/>
              <a:buAutoNum type="arabicPeriod"/>
            </a:pPr>
            <a:r>
              <a:rPr lang="en-US" sz="1800" dirty="0" smtClean="0">
                <a:solidFill>
                  <a:schemeClr val="bg2">
                    <a:lumMod val="75000"/>
                  </a:schemeClr>
                </a:solidFill>
                <a:latin typeface="Times New Roman" panose="02020603050405020304" pitchFamily="18" charset="0"/>
                <a:cs typeface="Times New Roman" panose="02020603050405020304" pitchFamily="18" charset="0"/>
              </a:rPr>
              <a:t>Connecting wires</a:t>
            </a:r>
          </a:p>
          <a:p>
            <a:pPr marL="533400" indent="-457200">
              <a:buFont typeface="+mj-lt"/>
              <a:buAutoNum type="arabicPeriod"/>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870880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85750"/>
            <a:ext cx="5275500" cy="9144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Working Procedure</a:t>
            </a:r>
            <a:endParaRPr lang="en-US" sz="3600" dirty="0"/>
          </a:p>
        </p:txBody>
      </p:sp>
      <p:sp>
        <p:nvSpPr>
          <p:cNvPr id="3" name="Text Placeholder 2"/>
          <p:cNvSpPr>
            <a:spLocks noGrp="1"/>
          </p:cNvSpPr>
          <p:nvPr>
            <p:ph type="body" idx="1"/>
          </p:nvPr>
        </p:nvSpPr>
        <p:spPr>
          <a:xfrm>
            <a:off x="2133600" y="1342934"/>
            <a:ext cx="5486400" cy="3375900"/>
          </a:xfrm>
        </p:spPr>
        <p:txBody>
          <a:bodyPr/>
          <a:lstStyle/>
          <a:p>
            <a:pPr marL="0" lvl="0" indent="0" eaLnBrk="0" fontAlgn="base" hangingPunct="0">
              <a:spcBef>
                <a:spcPct val="0"/>
              </a:spcBef>
              <a:spcAft>
                <a:spcPct val="0"/>
              </a:spcAft>
              <a:buClrTx/>
              <a:buSzTx/>
              <a:buNone/>
            </a:pPr>
            <a:r>
              <a:rPr lang="en-US" b="1" dirty="0">
                <a:solidFill>
                  <a:schemeClr val="bg2">
                    <a:lumMod val="75000"/>
                  </a:schemeClr>
                </a:solidFill>
                <a:latin typeface="Times New Roman" panose="02020603050405020304" pitchFamily="18" charset="0"/>
                <a:cs typeface="Times New Roman" panose="02020603050405020304" pitchFamily="18" charset="0"/>
              </a:rPr>
              <a:t>Discussion of the </a:t>
            </a:r>
            <a:r>
              <a:rPr lang="en-US" b="1" dirty="0" smtClean="0">
                <a:solidFill>
                  <a:schemeClr val="bg2">
                    <a:lumMod val="75000"/>
                  </a:schemeClr>
                </a:solidFill>
                <a:latin typeface="Times New Roman" panose="02020603050405020304" pitchFamily="18" charset="0"/>
                <a:cs typeface="Times New Roman" panose="02020603050405020304" pitchFamily="18" charset="0"/>
              </a:rPr>
              <a:t>Project:</a:t>
            </a:r>
            <a:endParaRPr lang="en-US" b="1" dirty="0">
              <a:solidFill>
                <a:schemeClr val="bg2">
                  <a:lumMod val="75000"/>
                </a:schemeClr>
              </a:solidFill>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ClrTx/>
              <a:buSzTx/>
              <a:buNone/>
            </a:pPr>
            <a:r>
              <a:rPr lang="en-US" dirty="0">
                <a:solidFill>
                  <a:schemeClr val="bg2">
                    <a:lumMod val="75000"/>
                  </a:schemeClr>
                </a:solidFill>
                <a:latin typeface="Times New Roman" panose="02020603050405020304" pitchFamily="18" charset="0"/>
                <a:cs typeface="Times New Roman" panose="02020603050405020304" pitchFamily="18" charset="0"/>
              </a:rPr>
              <a:t>A power supply circuit produces an direct current (DC) voltage out from alternating current (AC) voltage. Common application of power supply circuit is to provide constant and stable voltages to electronic devices. Basically, power supply circuit has five stages or blocks. They are transformer, rectifier, filter/smoothing, regulator and the load.</a:t>
            </a:r>
            <a:br>
              <a:rPr lang="en-US" dirty="0">
                <a:solidFill>
                  <a:schemeClr val="bg2">
                    <a:lumMod val="75000"/>
                  </a:schemeClr>
                </a:solidFill>
                <a:latin typeface="Times New Roman" panose="02020603050405020304" pitchFamily="18" charset="0"/>
                <a:cs typeface="Times New Roman" panose="02020603050405020304" pitchFamily="18" charset="0"/>
              </a:rPr>
            </a:br>
            <a:endParaRPr lang="en-US" dirty="0">
              <a:solidFill>
                <a:schemeClr val="bg2">
                  <a:lumMod val="75000"/>
                </a:schemeClr>
              </a:solidFill>
              <a:latin typeface="Times New Roman" panose="02020603050405020304" pitchFamily="18" charset="0"/>
              <a:cs typeface="Times New Roman" panose="02020603050405020304" pitchFamily="18" charset="0"/>
            </a:endParaRP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2727147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09550"/>
            <a:ext cx="5275500" cy="641100"/>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Working Procedure</a:t>
            </a:r>
            <a:endParaRPr lang="en-US" sz="3600" dirty="0">
              <a:solidFill>
                <a:schemeClr val="tx1">
                  <a:lumMod val="75000"/>
                  <a:lumOff val="25000"/>
                </a:schemeClr>
              </a:solidFill>
            </a:endParaRPr>
          </a:p>
        </p:txBody>
      </p:sp>
      <p:sp>
        <p:nvSpPr>
          <p:cNvPr id="3" name="Text Placeholder 2"/>
          <p:cNvSpPr>
            <a:spLocks noGrp="1"/>
          </p:cNvSpPr>
          <p:nvPr>
            <p:ph type="body" idx="1"/>
          </p:nvPr>
        </p:nvSpPr>
        <p:spPr>
          <a:xfrm>
            <a:off x="2134650" y="1809750"/>
            <a:ext cx="5713950" cy="3048000"/>
          </a:xfrm>
        </p:spPr>
        <p:txBody>
          <a:bodyPr/>
          <a:lstStyle/>
          <a:p>
            <a:pPr marL="0" lvl="0" indent="0" eaLnBrk="0" fontAlgn="base" hangingPunct="0">
              <a:spcBef>
                <a:spcPct val="0"/>
              </a:spcBef>
              <a:spcAft>
                <a:spcPct val="0"/>
              </a:spcAft>
              <a:buClrTx/>
              <a:buSzTx/>
            </a:pPr>
            <a:r>
              <a:rPr lang="en-US" b="1" dirty="0">
                <a:solidFill>
                  <a:schemeClr val="bg2">
                    <a:lumMod val="75000"/>
                  </a:schemeClr>
                </a:solidFill>
                <a:latin typeface="Times New Roman" panose="02020603050405020304" pitchFamily="18" charset="0"/>
                <a:cs typeface="Times New Roman" panose="02020603050405020304" pitchFamily="18" charset="0"/>
              </a:rPr>
              <a:t>Transformer - </a:t>
            </a:r>
            <a:r>
              <a:rPr lang="en-US" dirty="0">
                <a:solidFill>
                  <a:schemeClr val="bg2">
                    <a:lumMod val="75000"/>
                  </a:schemeClr>
                </a:solidFill>
                <a:latin typeface="Times New Roman" panose="02020603050405020304" pitchFamily="18" charset="0"/>
                <a:cs typeface="Times New Roman" panose="02020603050405020304" pitchFamily="18" charset="0"/>
              </a:rPr>
              <a:t>used to step down the voltage </a:t>
            </a:r>
            <a:r>
              <a:rPr lang="en-US">
                <a:solidFill>
                  <a:schemeClr val="bg2">
                    <a:lumMod val="75000"/>
                  </a:schemeClr>
                </a:solidFill>
                <a:latin typeface="Times New Roman" panose="02020603050405020304" pitchFamily="18" charset="0"/>
                <a:cs typeface="Times New Roman" panose="02020603050405020304" pitchFamily="18" charset="0"/>
              </a:rPr>
              <a:t>from </a:t>
            </a:r>
            <a:r>
              <a:rPr lang="en-US" smtClean="0">
                <a:solidFill>
                  <a:schemeClr val="bg2">
                    <a:lumMod val="75000"/>
                  </a:schemeClr>
                </a:solidFill>
                <a:latin typeface="Times New Roman" panose="02020603050405020304" pitchFamily="18" charset="0"/>
                <a:cs typeface="Times New Roman" panose="02020603050405020304" pitchFamily="18" charset="0"/>
              </a:rPr>
              <a:t>220Vrms </a:t>
            </a:r>
            <a:r>
              <a:rPr lang="en-US" dirty="0">
                <a:solidFill>
                  <a:schemeClr val="bg2">
                    <a:lumMod val="75000"/>
                  </a:schemeClr>
                </a:solidFill>
                <a:latin typeface="Times New Roman" panose="02020603050405020304" pitchFamily="18" charset="0"/>
                <a:cs typeface="Times New Roman" panose="02020603050405020304" pitchFamily="18" charset="0"/>
              </a:rPr>
              <a:t>to 12Vrms or any desired voltage. Lowering the voltage is necessary because application of DC voltage is usually at lower voltage.</a:t>
            </a:r>
          </a:p>
          <a:p>
            <a:pPr marL="0" lvl="0" indent="0" eaLnBrk="0" fontAlgn="base" hangingPunct="0">
              <a:spcBef>
                <a:spcPct val="0"/>
              </a:spcBef>
              <a:spcAft>
                <a:spcPct val="0"/>
              </a:spcAft>
              <a:buClrTx/>
              <a:buSzTx/>
            </a:pPr>
            <a:r>
              <a:rPr lang="en-US" b="1" dirty="0">
                <a:solidFill>
                  <a:schemeClr val="bg2">
                    <a:lumMod val="75000"/>
                  </a:schemeClr>
                </a:solidFill>
                <a:latin typeface="Times New Roman" panose="02020603050405020304" pitchFamily="18" charset="0"/>
                <a:cs typeface="Times New Roman" panose="02020603050405020304" pitchFamily="18" charset="0"/>
              </a:rPr>
              <a:t>Rectifier -</a:t>
            </a:r>
            <a:r>
              <a:rPr lang="en-US" dirty="0">
                <a:solidFill>
                  <a:schemeClr val="bg2">
                    <a:lumMod val="75000"/>
                  </a:schemeClr>
                </a:solidFill>
                <a:latin typeface="Times New Roman" panose="02020603050405020304" pitchFamily="18" charset="0"/>
                <a:cs typeface="Times New Roman" panose="02020603050405020304" pitchFamily="18" charset="0"/>
              </a:rPr>
              <a:t> used to convert AC to pulsating DC.</a:t>
            </a:r>
          </a:p>
          <a:p>
            <a:pPr marL="0" lvl="0" indent="0" eaLnBrk="0" fontAlgn="base" hangingPunct="0">
              <a:spcBef>
                <a:spcPct val="0"/>
              </a:spcBef>
              <a:spcAft>
                <a:spcPct val="0"/>
              </a:spcAft>
              <a:buClrTx/>
              <a:buSzTx/>
            </a:pPr>
            <a:r>
              <a:rPr lang="en-US" b="1" dirty="0">
                <a:solidFill>
                  <a:schemeClr val="bg2">
                    <a:lumMod val="75000"/>
                  </a:schemeClr>
                </a:solidFill>
                <a:latin typeface="Times New Roman" panose="02020603050405020304" pitchFamily="18" charset="0"/>
                <a:cs typeface="Times New Roman" panose="02020603050405020304" pitchFamily="18" charset="0"/>
              </a:rPr>
              <a:t>Filter/Smoothing -</a:t>
            </a:r>
            <a:r>
              <a:rPr lang="en-US" dirty="0">
                <a:solidFill>
                  <a:schemeClr val="bg2">
                    <a:lumMod val="75000"/>
                  </a:schemeClr>
                </a:solidFill>
                <a:latin typeface="Times New Roman" panose="02020603050405020304" pitchFamily="18" charset="0"/>
                <a:cs typeface="Times New Roman" panose="02020603050405020304" pitchFamily="18" charset="0"/>
              </a:rPr>
              <a:t> removes the pulsation to the DC voltage and smoothens the DC output.</a:t>
            </a:r>
          </a:p>
          <a:p>
            <a:pPr marL="0" lvl="0" indent="0" eaLnBrk="0" fontAlgn="base" hangingPunct="0">
              <a:spcBef>
                <a:spcPct val="0"/>
              </a:spcBef>
              <a:spcAft>
                <a:spcPct val="0"/>
              </a:spcAft>
              <a:buClrTx/>
              <a:buSzTx/>
            </a:pPr>
            <a:r>
              <a:rPr lang="en-US" b="1" dirty="0">
                <a:solidFill>
                  <a:schemeClr val="bg2">
                    <a:lumMod val="75000"/>
                  </a:schemeClr>
                </a:solidFill>
                <a:latin typeface="Times New Roman" panose="02020603050405020304" pitchFamily="18" charset="0"/>
                <a:cs typeface="Times New Roman" panose="02020603050405020304" pitchFamily="18" charset="0"/>
              </a:rPr>
              <a:t>Regulator - </a:t>
            </a:r>
            <a:r>
              <a:rPr lang="en-US" dirty="0">
                <a:solidFill>
                  <a:schemeClr val="bg2">
                    <a:lumMod val="75000"/>
                  </a:schemeClr>
                </a:solidFill>
                <a:latin typeface="Times New Roman" panose="02020603050405020304" pitchFamily="18" charset="0"/>
                <a:cs typeface="Times New Roman" panose="02020603050405020304" pitchFamily="18" charset="0"/>
              </a:rPr>
              <a:t>regulates the output voltage to a specified value.</a:t>
            </a:r>
          </a:p>
          <a:p>
            <a:pPr marL="0" lvl="0" indent="0" eaLnBrk="0" fontAlgn="base" hangingPunct="0">
              <a:spcBef>
                <a:spcPct val="0"/>
              </a:spcBef>
              <a:spcAft>
                <a:spcPct val="0"/>
              </a:spcAft>
              <a:buClrTx/>
              <a:buSzTx/>
            </a:pPr>
            <a:r>
              <a:rPr lang="en-US" b="1" dirty="0">
                <a:solidFill>
                  <a:schemeClr val="bg2">
                    <a:lumMod val="75000"/>
                  </a:schemeClr>
                </a:solidFill>
                <a:latin typeface="Times New Roman" panose="02020603050405020304" pitchFamily="18" charset="0"/>
                <a:cs typeface="Times New Roman" panose="02020603050405020304" pitchFamily="18" charset="0"/>
              </a:rPr>
              <a:t>Load - </a:t>
            </a:r>
            <a:r>
              <a:rPr lang="en-US" dirty="0">
                <a:solidFill>
                  <a:schemeClr val="bg2">
                    <a:lumMod val="75000"/>
                  </a:schemeClr>
                </a:solidFill>
                <a:latin typeface="Times New Roman" panose="02020603050405020304" pitchFamily="18" charset="0"/>
                <a:cs typeface="Times New Roman" panose="02020603050405020304" pitchFamily="18" charset="0"/>
              </a:rPr>
              <a:t>collects the output voltage</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893" y="850650"/>
            <a:ext cx="5437463" cy="990600"/>
          </a:xfrm>
          <a:prstGeom prst="rect">
            <a:avLst/>
          </a:prstGeom>
        </p:spPr>
      </p:pic>
    </p:spTree>
    <p:extLst>
      <p:ext uri="{BB962C8B-B14F-4D97-AF65-F5344CB8AC3E}">
        <p14:creationId xmlns:p14="http://schemas.microsoft.com/office/powerpoint/2010/main" val="4244907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749" y="133350"/>
            <a:ext cx="6705600" cy="641100"/>
          </a:xfrm>
        </p:spPr>
        <p:txBody>
          <a:bodyPr/>
          <a:lstStyle/>
          <a:p>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Implementation on Breadboard</a:t>
            </a: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54106"/>
            <a:ext cx="4308301" cy="19071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757042"/>
            <a:ext cx="4532890" cy="19042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827080"/>
            <a:ext cx="4308301" cy="191122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827080"/>
            <a:ext cx="4532890" cy="1911224"/>
          </a:xfrm>
          <a:prstGeom prst="rect">
            <a:avLst/>
          </a:prstGeom>
        </p:spPr>
      </p:pic>
    </p:spTree>
    <p:extLst>
      <p:ext uri="{BB962C8B-B14F-4D97-AF65-F5344CB8AC3E}">
        <p14:creationId xmlns:p14="http://schemas.microsoft.com/office/powerpoint/2010/main" val="2938821496"/>
      </p:ext>
    </p:extLst>
  </p:cSld>
  <p:clrMapOvr>
    <a:masterClrMapping/>
  </p:clrMapOvr>
  <p:timing>
    <p:tnLst>
      <p:par>
        <p:cTn id="1" dur="indefinite" restart="never" nodeType="tmRoot"/>
      </p:par>
    </p:tnLst>
  </p:timing>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260</Words>
  <Application>Microsoft Office PowerPoint</Application>
  <PresentationFormat>On-screen Show (16:9)</PresentationFormat>
  <Paragraphs>55</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Varela Round</vt:lpstr>
      <vt:lpstr>Arial</vt:lpstr>
      <vt:lpstr>Nixie One</vt:lpstr>
      <vt:lpstr>Puck template</vt:lpstr>
      <vt:lpstr>Presentation  on  Power Supply Design Project</vt:lpstr>
      <vt:lpstr> Group No - 3</vt:lpstr>
      <vt:lpstr>Objectives</vt:lpstr>
      <vt:lpstr>Circuit Diagram in Fritzing</vt:lpstr>
      <vt:lpstr> Circuit Diagram in Partsim</vt:lpstr>
      <vt:lpstr>Bill of Material</vt:lpstr>
      <vt:lpstr>Working Procedure</vt:lpstr>
      <vt:lpstr>Working Procedure</vt:lpstr>
      <vt:lpstr>Implementation on Breadboard</vt:lpstr>
      <vt:lpstr>Implementation on Breadboard</vt:lpstr>
      <vt:lpstr>Testing and Results</vt:lpstr>
      <vt:lpstr>Testing and Results</vt:lpstr>
      <vt:lpstr>PCB Design and Casing</vt:lpstr>
      <vt:lpstr>PCB Design and Casing</vt:lpstr>
      <vt:lpstr>PCB Design and Casing</vt:lpstr>
      <vt:lpstr>Now let us show our project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Power Supply Design Project</dc:title>
  <dc:creator>hp</dc:creator>
  <cp:lastModifiedBy>Kamelia Zaman</cp:lastModifiedBy>
  <cp:revision>44</cp:revision>
  <dcterms:modified xsi:type="dcterms:W3CDTF">2019-01-24T01:53:15Z</dcterms:modified>
</cp:coreProperties>
</file>